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1.mp4"/><Relationship Id="rId3" Type="http://schemas.openxmlformats.org/officeDocument/2006/relationships/video" Target="../media/media1.mp4"/><Relationship Id="rId4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5.jpg"/><Relationship Id="rId4" Type="http://schemas.openxmlformats.org/officeDocument/2006/relationships/image" Target="../media/image6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hyperlink" Target="mailto:greatlakespaintingrenovation@gmail.com" TargetMode="External"/><Relationship Id="rId4" Type="http://schemas.openxmlformats.org/officeDocument/2006/relationships/hyperlink" Target="tel:+15863180512" TargetMode="External"/><Relationship Id="rId5" Type="http://schemas.openxmlformats.org/officeDocument/2006/relationships/hyperlink" Target="https://greatlakespaintingandrenovation.com" TargetMode="External"/><Relationship Id="rId6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v2crop-canon-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457200"/>
            <a:ext cx="7772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200" b="1" i="0" spc="180">
                <a:solidFill>
                  <a:srgbClr val="23201B"/>
                </a:solidFill>
                <a:latin typeface="Calibri"/>
              </a:rPr>
              <a:t>GREATLAKES  PAINTING  &amp;  RENOVATION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53935" y="457200"/>
            <a:ext cx="4251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spcAft>
                <a:spcPts val="800"/>
              </a:spcAft>
            </a:pPr>
            <a:r>
              <a:rPr sz="1050" b="1" i="0" spc="180">
                <a:solidFill>
                  <a:srgbClr val="23201B"/>
                </a:solidFill>
                <a:latin typeface="Calibri"/>
              </a:rPr>
              <a:t>THE ART OF THE BRIDAL FITTING ROOM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828032"/>
            <a:ext cx="12191695" cy="2029968"/>
          </a:xfrm>
          <a:prstGeom prst="rect">
            <a:avLst/>
          </a:prstGeom>
          <a:solidFill>
            <a:srgbClr val="201B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85800" y="5138928"/>
            <a:ext cx="777240" cy="29260"/>
          </a:xfrm>
          <a:prstGeom prst="rect">
            <a:avLst/>
          </a:prstGeom>
          <a:solidFill>
            <a:srgbClr val="A886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5349240"/>
            <a:ext cx="10881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3600" b="0" i="0">
                <a:solidFill>
                  <a:srgbClr val="FFFFFF"/>
                </a:solidFill>
                <a:latin typeface="Georgia"/>
              </a:rPr>
              <a:t>The Moment She Finds The Dress.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6108192"/>
            <a:ext cx="8778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450" b="0" i="0">
                <a:solidFill>
                  <a:srgbClr val="D9CDAC"/>
                </a:solidFill>
                <a:latin typeface="Calibri"/>
              </a:rPr>
              <a:t>Imagine the experience inside a fitting room designed to make every detail feel extraordinary.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99855" y="6144768"/>
            <a:ext cx="2606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spcAft>
                <a:spcPts val="800"/>
              </a:spcAft>
            </a:pPr>
            <a:r>
              <a:rPr sz="900" b="0" i="0" spc="160">
                <a:solidFill>
                  <a:srgbClr val="D9CDAC"/>
                </a:solidFill>
                <a:latin typeface="Calibri"/>
              </a:rPr>
              <a:t>CONCEPTUAL VISUALIZATION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530352"/>
            <a:ext cx="8686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100" b="1" i="0" spc="240">
                <a:solidFill>
                  <a:srgbClr val="A8864C"/>
                </a:solidFill>
                <a:latin typeface="Calibri"/>
              </a:rPr>
              <a:t>02   ·   THE EXPERIENCE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841248" y="932688"/>
            <a:ext cx="10509199" cy="14630"/>
          </a:xfrm>
          <a:prstGeom prst="rect">
            <a:avLst/>
          </a:prstGeom>
          <a:solidFill>
            <a:srgbClr val="DDD3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41248" y="1115568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4000"/>
              </a:lnSpc>
              <a:spcAft>
                <a:spcPts val="800"/>
              </a:spcAft>
            </a:pPr>
            <a:r>
              <a:rPr sz="2700" b="0" i="0">
                <a:solidFill>
                  <a:srgbClr val="23201B"/>
                </a:solidFill>
                <a:latin typeface="Georgia"/>
              </a:rPr>
              <a:t>A Fitting Room Can Be More Than A Fitting Room.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2148840"/>
            <a:ext cx="3977639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2000"/>
              </a:lnSpc>
              <a:spcAft>
                <a:spcPts val="1300"/>
              </a:spcAft>
            </a:pPr>
            <a:r>
              <a:rPr sz="1450" b="0" i="0">
                <a:solidFill>
                  <a:srgbClr val="5F5545"/>
                </a:solidFill>
                <a:latin typeface="Calibri"/>
              </a:rPr>
              <a:t>The fitting room is where a bride spends the most personal part of her visit — alone with the dress, deciding how it makes her feel.</a:t>
            </a:r>
          </a:p>
          <a:p>
            <a:pPr algn="l">
              <a:lnSpc>
                <a:spcPct val="132000"/>
              </a:lnSpc>
              <a:spcAft>
                <a:spcPts val="1300"/>
              </a:spcAft>
            </a:pPr>
            <a:r>
              <a:rPr sz="1450" b="0" i="0">
                <a:solidFill>
                  <a:srgbClr val="5F5545"/>
                </a:solidFill>
                <a:latin typeface="Calibri"/>
              </a:rPr>
              <a:t>A thoughtfully designed interior changes that moment: beautiful light, a distinctive finish, and her gown reflected in the wall itself.</a:t>
            </a:r>
          </a:p>
          <a:p>
            <a:pPr algn="l">
              <a:lnSpc>
                <a:spcPct val="132000"/>
              </a:lnSpc>
              <a:spcAft>
                <a:spcPts val="1300"/>
              </a:spcAft>
            </a:pPr>
            <a:r>
              <a:rPr sz="1450" b="0" i="0">
                <a:solidFill>
                  <a:srgbClr val="5F5545"/>
                </a:solidFill>
                <a:latin typeface="Calibri"/>
              </a:rPr>
              <a:t>Not a bigger mirror. A room that makes the dress — and the day she chose it — feel unforgettable.</a:t>
            </a:r>
          </a:p>
        </p:txBody>
      </p:sp>
      <p:pic>
        <p:nvPicPr>
          <p:cNvPr id="7" name="greatlakes-bridal-gloss-first-half-17s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40680" y="1828800"/>
            <a:ext cx="5897880" cy="393192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440680" y="5888736"/>
            <a:ext cx="5897880" cy="14630"/>
          </a:xfrm>
          <a:prstGeom prst="rect">
            <a:avLst/>
          </a:prstGeom>
          <a:solidFill>
            <a:srgbClr val="DDD3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40680" y="5998464"/>
            <a:ext cx="5897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150" b="1" i="0" spc="120">
                <a:solidFill>
                  <a:srgbClr val="A8864C"/>
                </a:solidFill>
                <a:latin typeface="Calibri"/>
              </a:rPr>
              <a:t>▶  THE CONCEPT FILM</a:t>
            </a:r>
            <a:r>
              <a:rPr sz="1150" b="0" i="0">
                <a:solidFill>
                  <a:srgbClr val="5F5545"/>
                </a:solidFill>
                <a:latin typeface="Calibri"/>
              </a:rPr>
              <a:t>   Ivory Mirror-Gloss Fitting Rooms · 0:17 · tap to play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" y="6473952"/>
            <a:ext cx="5943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850" b="0" i="0" spc="160">
                <a:solidFill>
                  <a:srgbClr val="5F5545"/>
                </a:solidFill>
                <a:latin typeface="Calibri"/>
              </a:rPr>
              <a:t>GREATLAKES PAINTING &amp; RENOVATION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92847" y="6473952"/>
            <a:ext cx="3657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spcAft>
                <a:spcPts val="800"/>
              </a:spcAft>
            </a:pPr>
            <a:r>
              <a:rPr sz="850" b="0" i="0">
                <a:solidFill>
                  <a:srgbClr val="5F5545"/>
                </a:solidFill>
                <a:latin typeface="Calibri"/>
              </a:rPr>
              <a:t>Conceptual Visualization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530352"/>
            <a:ext cx="8686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100" b="1" i="0" spc="240">
                <a:solidFill>
                  <a:srgbClr val="A8864C"/>
                </a:solidFill>
                <a:latin typeface="Calibri"/>
              </a:rPr>
              <a:t>03   ·   THE POWER OF THE FINISH</a:t>
            </a:r>
          </a:p>
        </p:txBody>
      </p:sp>
      <p:sp>
        <p:nvSpPr>
          <p:cNvPr id="4" name="Rectangle 3"/>
          <p:cNvSpPr/>
          <p:nvPr/>
        </p:nvSpPr>
        <p:spPr>
          <a:xfrm>
            <a:off x="841248" y="932688"/>
            <a:ext cx="10509199" cy="14630"/>
          </a:xfrm>
          <a:prstGeom prst="rect">
            <a:avLst/>
          </a:prstGeom>
          <a:solidFill>
            <a:srgbClr val="DDD3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41248" y="1115568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4000"/>
              </a:lnSpc>
              <a:spcAft>
                <a:spcPts val="800"/>
              </a:spcAft>
            </a:pPr>
            <a:r>
              <a:rPr sz="3000" b="0" i="0">
                <a:solidFill>
                  <a:srgbClr val="23201B"/>
                </a:solidFill>
                <a:latin typeface="Georgia"/>
              </a:rPr>
              <a:t>It's All In The Finish.</a:t>
            </a:r>
          </a:p>
        </p:txBody>
      </p:sp>
      <p:pic>
        <p:nvPicPr>
          <p:cNvPr id="6" name="Picture 5" descr="v2crop-v6-matte-vs-glos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8" y="1993392"/>
            <a:ext cx="6675120" cy="445312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05840" y="5943600"/>
            <a:ext cx="1965960" cy="329184"/>
          </a:xfrm>
          <a:prstGeom prst="rect">
            <a:avLst/>
          </a:prstGeom>
          <a:solidFill>
            <a:srgbClr val="201B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6003036"/>
            <a:ext cx="1965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Aft>
                <a:spcPts val="800"/>
              </a:spcAft>
            </a:pPr>
            <a:r>
              <a:rPr sz="950" b="1" i="0" spc="120">
                <a:solidFill>
                  <a:srgbClr val="FFFFFF"/>
                </a:solidFill>
                <a:latin typeface="Calibri"/>
              </a:rPr>
              <a:t>CONVENTIONAL MATTE</a:t>
            </a:r>
          </a:p>
        </p:txBody>
      </p:sp>
      <p:sp>
        <p:nvSpPr>
          <p:cNvPr id="9" name="Rectangle 8"/>
          <p:cNvSpPr/>
          <p:nvPr/>
        </p:nvSpPr>
        <p:spPr>
          <a:xfrm>
            <a:off x="4818888" y="5943600"/>
            <a:ext cx="1965960" cy="329184"/>
          </a:xfrm>
          <a:prstGeom prst="rect">
            <a:avLst/>
          </a:prstGeom>
          <a:solidFill>
            <a:srgbClr val="201B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18888" y="6003036"/>
            <a:ext cx="1965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Aft>
                <a:spcPts val="800"/>
              </a:spcAft>
            </a:pPr>
            <a:r>
              <a:rPr sz="950" b="1" i="0" spc="120">
                <a:solidFill>
                  <a:srgbClr val="FFFFFF"/>
                </a:solidFill>
                <a:latin typeface="Calibri"/>
              </a:rPr>
              <a:t>IVORY MIRROR-GLOSS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18120" y="1993392"/>
            <a:ext cx="3532327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550" b="0" i="0">
                <a:solidFill>
                  <a:srgbClr val="23201B"/>
                </a:solidFill>
                <a:latin typeface="Georgia"/>
              </a:rPr>
              <a:t>Same wall. Same light.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18120" y="2450592"/>
            <a:ext cx="365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200" b="1" i="0">
                <a:solidFill>
                  <a:srgbClr val="A8864C"/>
                </a:solidFill>
                <a:latin typeface="Georgia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02168" y="2423160"/>
            <a:ext cx="3148279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2000"/>
              </a:lnSpc>
              <a:spcAft>
                <a:spcPts val="200"/>
              </a:spcAft>
            </a:pPr>
            <a:r>
              <a:rPr sz="1350" b="1" i="0">
                <a:solidFill>
                  <a:srgbClr val="23201B"/>
                </a:solidFill>
                <a:latin typeface="Calibri"/>
              </a:rPr>
              <a:t>Mirror-gloss walls</a:t>
            </a:r>
          </a:p>
          <a:p>
            <a:pPr algn="l">
              <a:lnSpc>
                <a:spcPct val="112000"/>
              </a:lnSpc>
              <a:spcAft>
                <a:spcPts val="200"/>
              </a:spcAft>
            </a:pPr>
            <a:r>
              <a:rPr sz="1150" b="0" i="0">
                <a:solidFill>
                  <a:srgbClr val="5F5545"/>
                </a:solidFill>
                <a:latin typeface="Calibri"/>
              </a:rPr>
              <a:t>Paneled walls finished to a deep, reflective gloss.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18120" y="3291840"/>
            <a:ext cx="365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200" b="1" i="0">
                <a:solidFill>
                  <a:srgbClr val="A8864C"/>
                </a:solidFill>
                <a:latin typeface="Georgia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02168" y="3264408"/>
            <a:ext cx="3148279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2000"/>
              </a:lnSpc>
              <a:spcAft>
                <a:spcPts val="200"/>
              </a:spcAft>
            </a:pPr>
            <a:r>
              <a:rPr sz="1350" b="1" i="0">
                <a:solidFill>
                  <a:srgbClr val="23201B"/>
                </a:solidFill>
                <a:latin typeface="Calibri"/>
              </a:rPr>
              <a:t>Doors &amp; trim</a:t>
            </a:r>
          </a:p>
          <a:p>
            <a:pPr algn="l">
              <a:lnSpc>
                <a:spcPct val="112000"/>
              </a:lnSpc>
              <a:spcAft>
                <a:spcPts val="200"/>
              </a:spcAft>
            </a:pPr>
            <a:r>
              <a:rPr sz="1150" b="0" i="0">
                <a:solidFill>
                  <a:srgbClr val="5F5545"/>
                </a:solidFill>
                <a:latin typeface="Calibri"/>
              </a:rPr>
              <a:t>Coordinated high-gloss doors and trim work.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8120" y="4133088"/>
            <a:ext cx="365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200" b="1" i="0">
                <a:solidFill>
                  <a:srgbClr val="A8864C"/>
                </a:solidFill>
                <a:latin typeface="Georgia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02168" y="4105656"/>
            <a:ext cx="3148279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2000"/>
              </a:lnSpc>
              <a:spcAft>
                <a:spcPts val="200"/>
              </a:spcAft>
            </a:pPr>
            <a:r>
              <a:rPr sz="1350" b="1" i="0">
                <a:solidFill>
                  <a:srgbClr val="23201B"/>
                </a:solidFill>
                <a:latin typeface="Calibri"/>
              </a:rPr>
              <a:t>Feature surfaces</a:t>
            </a:r>
          </a:p>
          <a:p>
            <a:pPr algn="l">
              <a:lnSpc>
                <a:spcPct val="112000"/>
              </a:lnSpc>
              <a:spcAft>
                <a:spcPts val="200"/>
              </a:spcAft>
            </a:pPr>
            <a:r>
              <a:rPr sz="1150" b="0" i="0">
                <a:solidFill>
                  <a:srgbClr val="5F5545"/>
                </a:solidFill>
                <a:latin typeface="Calibri"/>
              </a:rPr>
              <a:t>A signature wall or architectural detail.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18120" y="4974336"/>
            <a:ext cx="365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200" b="1" i="0">
                <a:solidFill>
                  <a:srgbClr val="A8864C"/>
                </a:solidFill>
                <a:latin typeface="Georgia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02168" y="4946904"/>
            <a:ext cx="3148279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2000"/>
              </a:lnSpc>
              <a:spcAft>
                <a:spcPts val="200"/>
              </a:spcAft>
            </a:pPr>
            <a:r>
              <a:rPr sz="1350" b="1" i="0">
                <a:solidFill>
                  <a:srgbClr val="23201B"/>
                </a:solidFill>
                <a:latin typeface="Calibri"/>
              </a:rPr>
              <a:t>Custom combinations</a:t>
            </a:r>
          </a:p>
          <a:p>
            <a:pPr algn="l">
              <a:lnSpc>
                <a:spcPct val="112000"/>
              </a:lnSpc>
              <a:spcAft>
                <a:spcPts val="200"/>
              </a:spcAft>
            </a:pPr>
            <a:r>
              <a:rPr sz="1150" b="0" i="0">
                <a:solidFill>
                  <a:srgbClr val="5F5545"/>
                </a:solidFill>
                <a:latin typeface="Calibri"/>
              </a:rPr>
              <a:t>Finishes chosen to suit the boutique's interior.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18120" y="5870448"/>
            <a:ext cx="3532327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100" b="0" i="1">
                <a:solidFill>
                  <a:srgbClr val="5F5545"/>
                </a:solidFill>
                <a:latin typeface="Calibri"/>
              </a:rPr>
              <a:t>Every surface is different — the right finish begins with an assessment of the substrate, the lighting, and how the room is used.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1248" y="6473952"/>
            <a:ext cx="5943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850" b="0" i="0" spc="160">
                <a:solidFill>
                  <a:srgbClr val="5F5545"/>
                </a:solidFill>
                <a:latin typeface="Calibri"/>
              </a:rPr>
              <a:t>GREATLAKES PAINTING &amp; RENOVATION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92847" y="6473952"/>
            <a:ext cx="3657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spcAft>
                <a:spcPts val="800"/>
              </a:spcAft>
            </a:pPr>
            <a:r>
              <a:rPr sz="850" b="0" i="0">
                <a:solidFill>
                  <a:srgbClr val="5F5545"/>
                </a:solidFill>
                <a:latin typeface="Calibri"/>
              </a:rPr>
              <a:t>Conceptual Visualization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530352"/>
            <a:ext cx="8686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100" b="1" i="0" spc="240">
                <a:solidFill>
                  <a:srgbClr val="A8864C"/>
                </a:solidFill>
                <a:latin typeface="Calibri"/>
              </a:rPr>
              <a:t>04   ·   DESIGNED AROUND YOUR BOUTIQUE</a:t>
            </a:r>
          </a:p>
        </p:txBody>
      </p:sp>
      <p:sp>
        <p:nvSpPr>
          <p:cNvPr id="4" name="Rectangle 3"/>
          <p:cNvSpPr/>
          <p:nvPr/>
        </p:nvSpPr>
        <p:spPr>
          <a:xfrm>
            <a:off x="841248" y="932688"/>
            <a:ext cx="10509199" cy="14630"/>
          </a:xfrm>
          <a:prstGeom prst="rect">
            <a:avLst/>
          </a:prstGeom>
          <a:solidFill>
            <a:srgbClr val="DDD3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41248" y="1115568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4000"/>
              </a:lnSpc>
              <a:spcAft>
                <a:spcPts val="800"/>
              </a:spcAft>
            </a:pPr>
            <a:r>
              <a:rPr sz="3000" b="0" i="0">
                <a:solidFill>
                  <a:srgbClr val="23201B"/>
                </a:solidFill>
                <a:latin typeface="Georgia"/>
              </a:rPr>
              <a:t>Your Space. Reimagined.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1847088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 b="0" i="0">
                <a:solidFill>
                  <a:srgbClr val="5F5545"/>
                </a:solidFill>
                <a:latin typeface="Calibri"/>
              </a:rPr>
              <a:t>Three directions, one finish — each adapted to the character of the shop.  </a:t>
            </a:r>
            <a:r>
              <a:rPr sz="1300" b="0" i="1">
                <a:solidFill>
                  <a:srgbClr val="A8864C"/>
                </a:solidFill>
                <a:latin typeface="Calibri"/>
              </a:rPr>
              <a:t>Design concepts, not completed projects.</a:t>
            </a:r>
          </a:p>
        </p:txBody>
      </p:sp>
      <p:pic>
        <p:nvPicPr>
          <p:cNvPr id="7" name="Picture 6" descr="v2crop-v6-concept-classi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8" y="2304288"/>
            <a:ext cx="3438144" cy="25786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41248" y="5029200"/>
            <a:ext cx="3438144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450" b="0" i="0">
                <a:solidFill>
                  <a:srgbClr val="23201B"/>
                </a:solidFill>
                <a:latin typeface="Georgia"/>
              </a:rPr>
              <a:t>I · The Classic Boutique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" y="5376672"/>
            <a:ext cx="3438144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150" b="0" i="0">
                <a:solidFill>
                  <a:srgbClr val="5F5545"/>
                </a:solidFill>
                <a:latin typeface="Calibri"/>
              </a:rPr>
              <a:t>Arched mirrors, warm brass, timeless paneling — gloss that belongs to the room.</a:t>
            </a:r>
          </a:p>
        </p:txBody>
      </p:sp>
      <p:pic>
        <p:nvPicPr>
          <p:cNvPr id="10" name="Picture 9" descr="v2crop-canon-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404" y="2304288"/>
            <a:ext cx="3438144" cy="257860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375404" y="5029200"/>
            <a:ext cx="3438144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450" b="0" i="0">
                <a:solidFill>
                  <a:srgbClr val="23201B"/>
                </a:solidFill>
                <a:latin typeface="Georgia"/>
              </a:rPr>
              <a:t>II · The Signature Suite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75404" y="5376672"/>
            <a:ext cx="3438144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150" b="0" i="0">
                <a:solidFill>
                  <a:srgbClr val="5F5545"/>
                </a:solidFill>
                <a:latin typeface="Calibri"/>
              </a:rPr>
              <a:t>A single fitting suite finished end-to-end: gloss walls, vertical light, the full moment.</a:t>
            </a:r>
          </a:p>
        </p:txBody>
      </p:sp>
      <p:pic>
        <p:nvPicPr>
          <p:cNvPr id="13" name="Picture 12" descr="v2crop-v6-concept-moder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9560" y="2304288"/>
            <a:ext cx="3438144" cy="257860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909560" y="5029200"/>
            <a:ext cx="3438144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450" b="0" i="0">
                <a:solidFill>
                  <a:srgbClr val="23201B"/>
                </a:solidFill>
                <a:latin typeface="Georgia"/>
              </a:rPr>
              <a:t>III · The Modern Salon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09560" y="5376672"/>
            <a:ext cx="3438144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150" b="0" i="0">
                <a:solidFill>
                  <a:srgbClr val="5F5545"/>
                </a:solidFill>
                <a:latin typeface="Calibri"/>
              </a:rPr>
              <a:t>Full-height panels and recessed light channels — calm, minimal, unmistakably premium.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8" y="6053328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250" b="0" i="0">
                <a:solidFill>
                  <a:srgbClr val="23201B"/>
                </a:solidFill>
                <a:latin typeface="Calibri"/>
              </a:rPr>
              <a:t>The goal is never to make every boutique look the same — it is to complement the interior and the brand already there.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8" y="6473952"/>
            <a:ext cx="5943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850" b="0" i="0" spc="160">
                <a:solidFill>
                  <a:srgbClr val="5F5545"/>
                </a:solidFill>
                <a:latin typeface="Calibri"/>
              </a:rPr>
              <a:t>GREATLAKES PAINTING &amp; RENOVATION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92847" y="6473952"/>
            <a:ext cx="3657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spcAft>
                <a:spcPts val="800"/>
              </a:spcAft>
            </a:pPr>
            <a:r>
              <a:rPr sz="850" b="0" i="0">
                <a:solidFill>
                  <a:srgbClr val="5F5545"/>
                </a:solidFill>
                <a:latin typeface="Calibri"/>
              </a:rPr>
              <a:t>Conceptual Visualization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530352"/>
            <a:ext cx="8686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100" b="1" i="0" spc="240">
                <a:solidFill>
                  <a:srgbClr val="A8864C"/>
                </a:solidFill>
                <a:latin typeface="Calibri"/>
              </a:rPr>
              <a:t>05   ·   THE CRAFTSMANSHIP BEHIND THE LOOK</a:t>
            </a:r>
          </a:p>
        </p:txBody>
      </p:sp>
      <p:sp>
        <p:nvSpPr>
          <p:cNvPr id="4" name="Rectangle 3"/>
          <p:cNvSpPr/>
          <p:nvPr/>
        </p:nvSpPr>
        <p:spPr>
          <a:xfrm>
            <a:off x="841248" y="932688"/>
            <a:ext cx="10509199" cy="14630"/>
          </a:xfrm>
          <a:prstGeom prst="rect">
            <a:avLst/>
          </a:prstGeom>
          <a:solidFill>
            <a:srgbClr val="DDD3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41248" y="1115568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4000"/>
              </a:lnSpc>
              <a:spcAft>
                <a:spcPts val="800"/>
              </a:spcAft>
            </a:pPr>
            <a:r>
              <a:rPr sz="2700" b="0" i="0">
                <a:solidFill>
                  <a:srgbClr val="23201B"/>
                </a:solidFill>
                <a:latin typeface="Georgia"/>
              </a:rPr>
              <a:t>Exceptional Finishes Begin Before The First Coat.</a:t>
            </a:r>
          </a:p>
        </p:txBody>
      </p:sp>
      <p:pic>
        <p:nvPicPr>
          <p:cNvPr id="6" name="Picture 5" descr="v2crop-craftsmanship-5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8" y="2103120"/>
            <a:ext cx="4892040" cy="326440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41248" y="5504688"/>
            <a:ext cx="4892040" cy="841248"/>
          </a:xfrm>
          <a:prstGeom prst="rect">
            <a:avLst/>
          </a:prstGeom>
          <a:solidFill>
            <a:srgbClr val="EFE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42416" y="5641848"/>
            <a:ext cx="45262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100" b="0" i="1">
                <a:solidFill>
                  <a:srgbClr val="5F5545"/>
                </a:solidFill>
                <a:latin typeface="Calibri"/>
              </a:rPr>
              <a:t>High gloss is honest: under reflected light, every imperfection shows. That is exactly why the preparation matters more than the paint.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53328" y="2103120"/>
            <a:ext cx="5297119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350" b="0" i="0">
                <a:solidFill>
                  <a:srgbClr val="5F5545"/>
                </a:solidFill>
                <a:latin typeface="Calibri"/>
              </a:rPr>
              <a:t>Skilled architectural finishing is a process, not a product — and most of it happens before any finish coat touches the wall.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53328" y="3017520"/>
            <a:ext cx="384048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150" b="1" i="0">
                <a:solidFill>
                  <a:srgbClr val="A8864C"/>
                </a:solidFill>
                <a:latin typeface="Georgia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5664" y="2999232"/>
            <a:ext cx="2063343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4000"/>
              </a:lnSpc>
              <a:spcAft>
                <a:spcPts val="200"/>
              </a:spcAft>
            </a:pPr>
            <a:r>
              <a:rPr sz="1250" b="1" i="0">
                <a:solidFill>
                  <a:srgbClr val="23201B"/>
                </a:solidFill>
                <a:latin typeface="Calibri"/>
              </a:rPr>
              <a:t>Evaluate first</a:t>
            </a:r>
          </a:p>
          <a:p>
            <a:pPr algn="l">
              <a:lnSpc>
                <a:spcPct val="114000"/>
              </a:lnSpc>
              <a:spcAft>
                <a:spcPts val="200"/>
              </a:spcAft>
            </a:pPr>
            <a:r>
              <a:rPr sz="1100" b="0" i="0">
                <a:solidFill>
                  <a:srgbClr val="5F5545"/>
                </a:solidFill>
                <a:latin typeface="Calibri"/>
              </a:rPr>
              <a:t>Surfaces, lighting, and use are assessed before anything is promised.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84767" y="3017520"/>
            <a:ext cx="384048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150" b="1" i="0">
                <a:solidFill>
                  <a:srgbClr val="A8864C"/>
                </a:solidFill>
                <a:latin typeface="Georgia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87103" y="2999232"/>
            <a:ext cx="2063343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4000"/>
              </a:lnSpc>
              <a:spcAft>
                <a:spcPts val="200"/>
              </a:spcAft>
            </a:pPr>
            <a:r>
              <a:rPr sz="1250" b="1" i="0">
                <a:solidFill>
                  <a:srgbClr val="23201B"/>
                </a:solidFill>
                <a:latin typeface="Calibri"/>
              </a:rPr>
              <a:t>Prepare meticulously</a:t>
            </a:r>
          </a:p>
          <a:p>
            <a:pPr algn="l">
              <a:lnSpc>
                <a:spcPct val="114000"/>
              </a:lnSpc>
              <a:spcAft>
                <a:spcPts val="200"/>
              </a:spcAft>
            </a:pPr>
            <a:r>
              <a:rPr sz="1100" b="0" i="0">
                <a:solidFill>
                  <a:srgbClr val="5F5545"/>
                </a:solidFill>
                <a:latin typeface="Calibri"/>
              </a:rPr>
              <a:t>Filling, sanding, and smoothing to a flawless substrate.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53328" y="4096511"/>
            <a:ext cx="384048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150" b="1" i="0">
                <a:solidFill>
                  <a:srgbClr val="A8864C"/>
                </a:solidFill>
                <a:latin typeface="Georgia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55664" y="4078224"/>
            <a:ext cx="2063343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4000"/>
              </a:lnSpc>
              <a:spcAft>
                <a:spcPts val="200"/>
              </a:spcAft>
            </a:pPr>
            <a:r>
              <a:rPr sz="1250" b="1" i="0">
                <a:solidFill>
                  <a:srgbClr val="23201B"/>
                </a:solidFill>
                <a:latin typeface="Calibri"/>
              </a:rPr>
              <a:t>Prime &amp; select</a:t>
            </a:r>
          </a:p>
          <a:p>
            <a:pPr algn="l">
              <a:lnSpc>
                <a:spcPct val="114000"/>
              </a:lnSpc>
              <a:spcAft>
                <a:spcPts val="200"/>
              </a:spcAft>
            </a:pPr>
            <a:r>
              <a:rPr sz="1100" b="0" i="0">
                <a:solidFill>
                  <a:srgbClr val="5F5545"/>
                </a:solidFill>
                <a:latin typeface="Calibri"/>
              </a:rPr>
              <a:t>The appropriate primer and coating system for the surface.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84767" y="4096511"/>
            <a:ext cx="384048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150" b="1" i="0">
                <a:solidFill>
                  <a:srgbClr val="A8864C"/>
                </a:solidFill>
                <a:latin typeface="Georgia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87103" y="4078224"/>
            <a:ext cx="2063343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4000"/>
              </a:lnSpc>
              <a:spcAft>
                <a:spcPts val="200"/>
              </a:spcAft>
            </a:pPr>
            <a:r>
              <a:rPr sz="1250" b="1" i="0">
                <a:solidFill>
                  <a:srgbClr val="23201B"/>
                </a:solidFill>
                <a:latin typeface="Calibri"/>
              </a:rPr>
              <a:t>Apply professionally</a:t>
            </a:r>
          </a:p>
          <a:p>
            <a:pPr algn="l">
              <a:lnSpc>
                <a:spcPct val="114000"/>
              </a:lnSpc>
              <a:spcAft>
                <a:spcPts val="200"/>
              </a:spcAft>
            </a:pPr>
            <a:r>
              <a:rPr sz="1100" b="0" i="0">
                <a:solidFill>
                  <a:srgbClr val="5F5545"/>
                </a:solidFill>
                <a:latin typeface="Calibri"/>
              </a:rPr>
              <a:t>Controlled technique for a consistent, deep gloss.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53328" y="5175504"/>
            <a:ext cx="384048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150" b="1" i="0">
                <a:solidFill>
                  <a:srgbClr val="A8864C"/>
                </a:solidFill>
                <a:latin typeface="Georgia"/>
              </a:rPr>
              <a:t>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55664" y="5157216"/>
            <a:ext cx="2063343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4000"/>
              </a:lnSpc>
              <a:spcAft>
                <a:spcPts val="200"/>
              </a:spcAft>
            </a:pPr>
            <a:r>
              <a:rPr sz="1250" b="1" i="0">
                <a:solidFill>
                  <a:srgbClr val="23201B"/>
                </a:solidFill>
                <a:latin typeface="Calibri"/>
              </a:rPr>
              <a:t>Protect the boutique</a:t>
            </a:r>
          </a:p>
          <a:p>
            <a:pPr algn="l">
              <a:lnSpc>
                <a:spcPct val="114000"/>
              </a:lnSpc>
              <a:spcAft>
                <a:spcPts val="200"/>
              </a:spcAft>
            </a:pPr>
            <a:r>
              <a:rPr sz="1100" b="0" i="0">
                <a:solidFill>
                  <a:srgbClr val="5F5545"/>
                </a:solidFill>
                <a:latin typeface="Calibri"/>
              </a:rPr>
              <a:t>Furnishings and surrounding finishes protected throughout.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84767" y="5175504"/>
            <a:ext cx="384048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150" b="1" i="0">
                <a:solidFill>
                  <a:srgbClr val="A8864C"/>
                </a:solidFill>
                <a:latin typeface="Georgia"/>
              </a:rP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87103" y="5157216"/>
            <a:ext cx="2063343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4000"/>
              </a:lnSpc>
              <a:spcAft>
                <a:spcPts val="200"/>
              </a:spcAft>
            </a:pPr>
            <a:r>
              <a:rPr sz="1250" b="1" i="0">
                <a:solidFill>
                  <a:srgbClr val="23201B"/>
                </a:solidFill>
                <a:latin typeface="Calibri"/>
              </a:rPr>
              <a:t>Coordinate the room</a:t>
            </a:r>
          </a:p>
          <a:p>
            <a:pPr algn="l">
              <a:lnSpc>
                <a:spcPct val="114000"/>
              </a:lnSpc>
              <a:spcAft>
                <a:spcPts val="200"/>
              </a:spcAft>
            </a:pPr>
            <a:r>
              <a:rPr sz="1100" b="0" i="0">
                <a:solidFill>
                  <a:srgbClr val="5F5545"/>
                </a:solidFill>
                <a:latin typeface="Calibri"/>
              </a:rPr>
              <a:t>Finish, lighting, and architecture considered together.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1248" y="6473952"/>
            <a:ext cx="5943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850" b="0" i="0" spc="160">
                <a:solidFill>
                  <a:srgbClr val="5F5545"/>
                </a:solidFill>
                <a:latin typeface="Calibri"/>
              </a:rPr>
              <a:t>GREATLAKES PAINTING &amp; RENOVATION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92847" y="6473952"/>
            <a:ext cx="3657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spcAft>
                <a:spcPts val="800"/>
              </a:spcAft>
            </a:pPr>
            <a:r>
              <a:rPr sz="850" b="0" i="0">
                <a:solidFill>
                  <a:srgbClr val="5F5545"/>
                </a:solidFill>
                <a:latin typeface="Calibri"/>
              </a:rPr>
              <a:t>Conceptual Visualization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v2crop-finale-5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81812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818120" y="0"/>
            <a:ext cx="4373575" cy="685800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02168" y="475488"/>
            <a:ext cx="3532327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0" i="0">
                <a:solidFill>
                  <a:srgbClr val="23201B"/>
                </a:solidFill>
                <a:latin typeface="Georgia"/>
              </a:rPr>
              <a:t>GREATLAKES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02168" y="841248"/>
            <a:ext cx="3532327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000" b="1" i="0" spc="260">
                <a:solidFill>
                  <a:srgbClr val="A8864C"/>
                </a:solidFill>
                <a:latin typeface="Calibri"/>
              </a:rPr>
              <a:t>PAINTING &amp; RENOVATION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8202168" y="1207008"/>
            <a:ext cx="640080" cy="25603"/>
          </a:xfrm>
          <a:prstGeom prst="rect">
            <a:avLst/>
          </a:prstGeom>
          <a:solidFill>
            <a:srgbClr val="A886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02168" y="1389888"/>
            <a:ext cx="3532327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sz="2250" b="0" i="0">
                <a:solidFill>
                  <a:srgbClr val="23201B"/>
                </a:solidFill>
                <a:latin typeface="Georgia"/>
              </a:rPr>
              <a:t>Let's Make Your Fitting Rooms Unforgettable.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02168" y="2697480"/>
            <a:ext cx="3532327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250" b="0" i="0">
                <a:solidFill>
                  <a:srgbClr val="5F5545"/>
                </a:solidFill>
                <a:latin typeface="Calibri"/>
              </a:rPr>
              <a:t>Let's explore what a beautifully executed high-gloss finish could look like in your boutique — starting with a complimentary conversation.</a:t>
            </a:r>
          </a:p>
        </p:txBody>
      </p:sp>
      <p:sp>
        <p:nvSpPr>
          <p:cNvPr id="10" name="Rectangle 9">
            <a:hlinkClick r:id="rId3"/>
          </p:cNvPr>
          <p:cNvSpPr/>
          <p:nvPr/>
        </p:nvSpPr>
        <p:spPr>
          <a:xfrm>
            <a:off x="8202168" y="3730752"/>
            <a:ext cx="3246120" cy="548640"/>
          </a:xfrm>
          <a:prstGeom prst="rect">
            <a:avLst/>
          </a:prstGeom>
          <a:solidFill>
            <a:srgbClr val="201B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200" b="1" spc="140">
                <a:solidFill>
                  <a:srgbClr val="FFFFFF"/>
                </a:solidFill>
                <a:latin typeface="Calibri"/>
              </a:rPr>
              <a:t>LET'S TALK ABOUT YOUR SPACE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02168" y="4425696"/>
            <a:ext cx="3532327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150" b="0" i="0">
                <a:solidFill>
                  <a:srgbClr val="5F5545"/>
                </a:solidFill>
                <a:latin typeface="Calibri"/>
              </a:rPr>
              <a:t>Ben Washington · Owner · Columbus, Ohio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02168" y="4754880"/>
            <a:ext cx="3532327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250" b="0" i="0">
                <a:solidFill>
                  <a:srgbClr val="5F5545"/>
                </a:solidFill>
                <a:latin typeface="Calibri"/>
              </a:rPr>
              <a:t>Call or text   </a:t>
            </a:r>
            <a:r>
              <a:rPr sz="1250" b="1" i="0">
                <a:solidFill>
                  <a:srgbClr val="23201B"/>
                </a:solidFill>
                <a:latin typeface="Calibri"/>
                <a:hlinkClick r:id="rId4"/>
              </a:rPr>
              <a:t>586-318-0512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02168" y="5065776"/>
            <a:ext cx="3532327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250" b="0" i="0">
                <a:solidFill>
                  <a:srgbClr val="5F5545"/>
                </a:solidFill>
                <a:latin typeface="Calibri"/>
              </a:rPr>
              <a:t>Email   </a:t>
            </a:r>
            <a:r>
              <a:rPr sz="1050" b="1" i="0">
                <a:solidFill>
                  <a:srgbClr val="23201B"/>
                </a:solidFill>
                <a:latin typeface="Calibri"/>
                <a:hlinkClick r:id="rId3"/>
              </a:rPr>
              <a:t>greatlakespaintingrenovation@gmail.com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02168" y="5376672"/>
            <a:ext cx="3532327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250" b="0" i="0">
                <a:solidFill>
                  <a:srgbClr val="5F5545"/>
                </a:solidFill>
                <a:latin typeface="Calibri"/>
              </a:rPr>
              <a:t>Visit   </a:t>
            </a:r>
            <a:r>
              <a:rPr sz="1150" b="1" i="0">
                <a:solidFill>
                  <a:srgbClr val="23201B"/>
                </a:solidFill>
                <a:latin typeface="Calibri"/>
                <a:hlinkClick r:id="rId5"/>
              </a:rPr>
              <a:t>greatlakespaintingandrenovation.com</a:t>
            </a:r>
          </a:p>
        </p:txBody>
      </p:sp>
      <p:pic>
        <p:nvPicPr>
          <p:cNvPr id="15" name="Picture 14" descr="qr-webs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02168" y="5687568"/>
            <a:ext cx="749808" cy="7498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116568" y="5870448"/>
            <a:ext cx="23774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50" b="0" i="0">
                <a:solidFill>
                  <a:srgbClr val="5F5545"/>
                </a:solidFill>
                <a:latin typeface="Calibri"/>
              </a:rPr>
              <a:t>Scan to visit</a:t>
            </a:r>
          </a:p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050" b="0" i="0">
                <a:solidFill>
                  <a:srgbClr val="5F5545"/>
                </a:solidFill>
                <a:latin typeface="Calibri"/>
              </a:rPr>
              <a:t>our website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6355080"/>
            <a:ext cx="2103120" cy="310896"/>
          </a:xfrm>
          <a:prstGeom prst="rect">
            <a:avLst/>
          </a:prstGeom>
          <a:solidFill>
            <a:srgbClr val="201B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2920" y="6414516"/>
            <a:ext cx="21031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Aft>
                <a:spcPts val="800"/>
              </a:spcAft>
            </a:pPr>
            <a:r>
              <a:rPr sz="850" b="0" i="0" spc="120">
                <a:solidFill>
                  <a:srgbClr val="D9CDAC"/>
                </a:solidFill>
                <a:latin typeface="Calibri"/>
              </a:rPr>
              <a:t>CONCEPTUAL VISUALIZATION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